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89" r:id="rId3"/>
    <p:sldId id="257" r:id="rId4"/>
    <p:sldId id="273" r:id="rId5"/>
    <p:sldId id="274" r:id="rId6"/>
    <p:sldId id="275" r:id="rId7"/>
    <p:sldId id="276" r:id="rId8"/>
    <p:sldId id="278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4" r:id="rId19"/>
    <p:sldId id="268" r:id="rId20"/>
    <p:sldId id="269" r:id="rId21"/>
    <p:sldId id="270" r:id="rId22"/>
    <p:sldId id="287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8" r:id="rId31"/>
    <p:sldId id="286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800000"/>
    <a:srgbClr val="993300"/>
    <a:srgbClr val="990099"/>
    <a:srgbClr val="990000"/>
    <a:srgbClr val="660066"/>
    <a:srgbClr val="9933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1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D0CFE-BE63-4806-A20C-587574EF7B9B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2530-62B7-4E73-9E05-40162DE8F9B5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099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42530-62B7-4E73-9E05-40162DE8F9B5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362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42530-62B7-4E73-9E05-40162DE8F9B5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3081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42530-62B7-4E73-9E05-40162DE8F9B5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032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42530-62B7-4E73-9E05-40162DE8F9B5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360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42530-62B7-4E73-9E05-40162DE8F9B5}" type="slidenum">
              <a:rPr lang="pl-PL" smtClean="0"/>
              <a:pPr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570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7268DF6-2FF7-4A0E-966A-2A2A8A97CE11}" type="datetimeFigureOut">
              <a:rPr lang="pl-PL" smtClean="0"/>
              <a:pPr/>
              <a:t>2015-11-08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73629B-DDD4-4359-A759-619263D766D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9"/>
                </a:solidFill>
              </a:rPr>
              <a:t>Łączenia </a:t>
            </a:r>
            <a:r>
              <a:rPr lang="pl-PL" dirty="0">
                <a:solidFill>
                  <a:srgbClr val="000099"/>
                </a:solidFill>
              </a:rPr>
              <a:t>bibliotek z innymi instytucjami </a:t>
            </a:r>
            <a:r>
              <a:rPr lang="pl-PL" dirty="0" smtClean="0">
                <a:solidFill>
                  <a:srgbClr val="000099"/>
                </a:solidFill>
              </a:rPr>
              <a:t>kultury </a:t>
            </a:r>
            <a:br>
              <a:rPr lang="pl-PL" dirty="0" smtClean="0">
                <a:solidFill>
                  <a:srgbClr val="000099"/>
                </a:solidFill>
              </a:rPr>
            </a:br>
            <a:r>
              <a:rPr lang="pl-PL" dirty="0" smtClean="0">
                <a:solidFill>
                  <a:srgbClr val="000099"/>
                </a:solidFill>
              </a:rPr>
              <a:t>w świetle </a:t>
            </a:r>
            <a:r>
              <a:rPr lang="pl-PL" dirty="0">
                <a:solidFill>
                  <a:srgbClr val="000099"/>
                </a:solidFill>
              </a:rPr>
              <a:t>wizytacji </a:t>
            </a:r>
            <a:r>
              <a:rPr lang="pl-PL" dirty="0" smtClean="0">
                <a:solidFill>
                  <a:srgbClr val="000099"/>
                </a:solidFill>
              </a:rPr>
              <a:t/>
            </a:r>
            <a:br>
              <a:rPr lang="pl-PL" dirty="0" smtClean="0">
                <a:solidFill>
                  <a:srgbClr val="000099"/>
                </a:solidFill>
              </a:rPr>
            </a:br>
            <a:r>
              <a:rPr lang="pl-PL" dirty="0" smtClean="0">
                <a:solidFill>
                  <a:srgbClr val="000099"/>
                </a:solidFill>
              </a:rPr>
              <a:t>w </a:t>
            </a:r>
            <a:r>
              <a:rPr lang="pl-PL" dirty="0">
                <a:solidFill>
                  <a:srgbClr val="000099"/>
                </a:solidFill>
              </a:rPr>
              <a:t>samorządach wnioskujących </a:t>
            </a:r>
            <a:r>
              <a:rPr lang="pl-PL" dirty="0" smtClean="0">
                <a:solidFill>
                  <a:srgbClr val="000099"/>
                </a:solidFill>
              </a:rPr>
              <a:t>o połączenia</a:t>
            </a:r>
            <a:endParaRPr lang="pl-PL" dirty="0">
              <a:solidFill>
                <a:srgbClr val="000099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pPr algn="r"/>
            <a:r>
              <a:rPr lang="pl-PL" sz="2000" b="1" dirty="0" smtClean="0">
                <a:solidFill>
                  <a:srgbClr val="000099"/>
                </a:solidFill>
              </a:rPr>
              <a:t>Jan Krajewski</a:t>
            </a:r>
            <a:endParaRPr lang="pl-PL" sz="2000" b="1" dirty="0">
              <a:solidFill>
                <a:srgbClr val="000099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214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10358"/>
            <a:ext cx="8229600" cy="4525963"/>
          </a:xfrm>
        </p:spPr>
        <p:txBody>
          <a:bodyPr/>
          <a:lstStyle/>
          <a:p>
            <a:r>
              <a:rPr lang="pl-PL" b="1" dirty="0" smtClean="0">
                <a:solidFill>
                  <a:srgbClr val="800000"/>
                </a:solidFill>
              </a:rPr>
              <a:t>2012 –    0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2013 –  10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2014 -    1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2015 -    1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800000"/>
                </a:solidFill>
              </a:rPr>
              <a:t>	</a:t>
            </a:r>
            <a:r>
              <a:rPr lang="pl-PL" dirty="0" smtClean="0">
                <a:solidFill>
                  <a:srgbClr val="800000"/>
                </a:solidFill>
              </a:rPr>
              <a:t>(jeden przypadek w trakcie uzgodnień)</a:t>
            </a:r>
          </a:p>
          <a:p>
            <a:pPr marL="0" indent="0">
              <a:buNone/>
            </a:pPr>
            <a:endParaRPr lang="pl-PL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99"/>
                </a:solidFill>
              </a:rPr>
              <a:t>P</a:t>
            </a:r>
            <a:r>
              <a:rPr lang="pl-PL" dirty="0" smtClean="0">
                <a:solidFill>
                  <a:srgbClr val="000099"/>
                </a:solidFill>
              </a:rPr>
              <a:t>ropozycje pozytywnej opinii przedłożone KRB.</a:t>
            </a:r>
            <a:endParaRPr lang="pl-PL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6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900" b="1" dirty="0" smtClean="0">
                <a:solidFill>
                  <a:srgbClr val="FF0000"/>
                </a:solidFill>
              </a:rPr>
              <a:t>Stary Dzierzgoń – pogorszenie działalności biblioteki.</a:t>
            </a:r>
          </a:p>
          <a:p>
            <a:pPr marL="0" indent="0">
              <a:buNone/>
            </a:pPr>
            <a:endParaRPr lang="pl-PL" sz="2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C00000"/>
                </a:solidFill>
              </a:rPr>
              <a:t>1.Pracownicy </a:t>
            </a:r>
            <a:r>
              <a:rPr lang="pl-PL" sz="2800" b="1" dirty="0">
                <a:solidFill>
                  <a:srgbClr val="C00000"/>
                </a:solidFill>
              </a:rPr>
              <a:t>biblioteki w czasie imprez </a:t>
            </a:r>
            <a:endParaRPr lang="pl-PL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C00000"/>
                </a:solidFill>
              </a:rPr>
              <a:t>   kulturalnych ośrodka </a:t>
            </a:r>
            <a:r>
              <a:rPr lang="pl-PL" sz="2800" b="1" dirty="0">
                <a:solidFill>
                  <a:srgbClr val="C00000"/>
                </a:solidFill>
              </a:rPr>
              <a:t>rozlewają grochówkę, </a:t>
            </a:r>
            <a:r>
              <a:rPr lang="pl-PL" sz="2800" b="1" dirty="0" smtClean="0">
                <a:solidFill>
                  <a:srgbClr val="C00000"/>
                </a:solidFill>
              </a:rPr>
              <a:t/>
            </a:r>
            <a:br>
              <a:rPr lang="pl-PL" sz="2800" b="1" dirty="0" smtClean="0">
                <a:solidFill>
                  <a:srgbClr val="C00000"/>
                </a:solidFill>
              </a:rPr>
            </a:br>
            <a:r>
              <a:rPr lang="pl-PL" sz="2800" b="1" dirty="0" smtClean="0">
                <a:solidFill>
                  <a:srgbClr val="C00000"/>
                </a:solidFill>
              </a:rPr>
              <a:t>   kapuśniak</a:t>
            </a:r>
            <a:r>
              <a:rPr lang="pl-PL" sz="2800" b="1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pl-PL" sz="2800" b="1" dirty="0" smtClean="0">
                <a:solidFill>
                  <a:srgbClr val="C00000"/>
                </a:solidFill>
              </a:rPr>
              <a:t>2.Prowadzą  zajęcia </a:t>
            </a:r>
            <a:r>
              <a:rPr lang="pl-PL" sz="2800" b="1" dirty="0">
                <a:solidFill>
                  <a:srgbClr val="C00000"/>
                </a:solidFill>
              </a:rPr>
              <a:t>z dziećmi podczas </a:t>
            </a:r>
            <a:r>
              <a:rPr lang="pl-PL" sz="2800" b="1" dirty="0" smtClean="0">
                <a:solidFill>
                  <a:srgbClr val="C00000"/>
                </a:solidFill>
              </a:rPr>
              <a:t>imprez </a:t>
            </a:r>
            <a:br>
              <a:rPr lang="pl-PL" sz="2800" b="1" dirty="0" smtClean="0">
                <a:solidFill>
                  <a:srgbClr val="C00000"/>
                </a:solidFill>
              </a:rPr>
            </a:br>
            <a:r>
              <a:rPr lang="pl-PL" sz="2800" b="1" dirty="0" smtClean="0">
                <a:solidFill>
                  <a:srgbClr val="C00000"/>
                </a:solidFill>
              </a:rPr>
              <a:t>   ośrodka kultury.</a:t>
            </a:r>
          </a:p>
          <a:p>
            <a:pPr marL="0" indent="0">
              <a:buNone/>
            </a:pPr>
            <a:r>
              <a:rPr lang="pl-PL" sz="2800" b="1" dirty="0" smtClean="0">
                <a:solidFill>
                  <a:srgbClr val="C00000"/>
                </a:solidFill>
              </a:rPr>
              <a:t>   </a:t>
            </a:r>
            <a:r>
              <a:rPr lang="pl-PL" sz="2800" b="1" dirty="0" smtClean="0">
                <a:solidFill>
                  <a:srgbClr val="000099"/>
                </a:solidFill>
              </a:rPr>
              <a:t>Przepracowany w </a:t>
            </a:r>
            <a:r>
              <a:rPr lang="pl-PL" sz="2800" b="1" dirty="0">
                <a:solidFill>
                  <a:srgbClr val="000099"/>
                </a:solidFill>
              </a:rPr>
              <a:t>ten sposób czas pracy </a:t>
            </a:r>
            <a:r>
              <a:rPr lang="pl-PL" sz="2800" b="1" dirty="0" smtClean="0">
                <a:solidFill>
                  <a:srgbClr val="000099"/>
                </a:solidFill>
              </a:rPr>
              <a:t>  </a:t>
            </a:r>
            <a:br>
              <a:rPr lang="pl-PL" sz="2800" b="1" dirty="0" smtClean="0">
                <a:solidFill>
                  <a:srgbClr val="000099"/>
                </a:solidFill>
              </a:rPr>
            </a:br>
            <a:r>
              <a:rPr lang="pl-PL" sz="2800" b="1" dirty="0" smtClean="0">
                <a:solidFill>
                  <a:srgbClr val="000099"/>
                </a:solidFill>
              </a:rPr>
              <a:t>   wybierają jako wolne w  czasie </a:t>
            </a:r>
            <a:r>
              <a:rPr lang="pl-PL" sz="2800" b="1" dirty="0">
                <a:solidFill>
                  <a:srgbClr val="000099"/>
                </a:solidFill>
              </a:rPr>
              <a:t>pracy </a:t>
            </a:r>
            <a:r>
              <a:rPr lang="pl-PL" sz="2800" b="1" dirty="0" smtClean="0">
                <a:solidFill>
                  <a:srgbClr val="000099"/>
                </a:solidFill>
              </a:rPr>
              <a:t>biblioteki.</a:t>
            </a:r>
            <a:endParaRPr lang="pl-PL" sz="2800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pl-PL" sz="2800" b="1" dirty="0">
                <a:solidFill>
                  <a:srgbClr val="C00000"/>
                </a:solidFill>
              </a:rPr>
              <a:t>3.Nastąpił spadek aktywności </a:t>
            </a:r>
            <a:r>
              <a:rPr lang="pl-PL" sz="2800" b="1" dirty="0" smtClean="0">
                <a:solidFill>
                  <a:srgbClr val="C00000"/>
                </a:solidFill>
              </a:rPr>
              <a:t>bibliotekarzy, </a:t>
            </a:r>
          </a:p>
          <a:p>
            <a:pPr marL="0" indent="0">
              <a:buNone/>
            </a:pPr>
            <a:r>
              <a:rPr lang="pl-PL" sz="2800" b="1" dirty="0" smtClean="0">
                <a:solidFill>
                  <a:srgbClr val="C00000"/>
                </a:solidFill>
              </a:rPr>
              <a:t>   spadek motywacji.</a:t>
            </a:r>
            <a:endParaRPr lang="pl-PL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0099"/>
                </a:solidFill>
              </a:rPr>
              <a:t> Odmienna </a:t>
            </a:r>
            <a:r>
              <a:rPr lang="pl-PL" sz="3000" dirty="0">
                <a:solidFill>
                  <a:srgbClr val="000099"/>
                </a:solidFill>
              </a:rPr>
              <a:t>opinia KRB </a:t>
            </a:r>
            <a:r>
              <a:rPr lang="pl-PL" sz="3000" dirty="0" smtClean="0">
                <a:solidFill>
                  <a:srgbClr val="000099"/>
                </a:solidFill>
              </a:rPr>
              <a:t/>
            </a:r>
            <a:br>
              <a:rPr lang="pl-PL" sz="3000" dirty="0" smtClean="0">
                <a:solidFill>
                  <a:srgbClr val="000099"/>
                </a:solidFill>
              </a:rPr>
            </a:br>
            <a:r>
              <a:rPr lang="pl-PL" sz="3000" dirty="0" smtClean="0">
                <a:solidFill>
                  <a:srgbClr val="000099"/>
                </a:solidFill>
              </a:rPr>
              <a:t> od </a:t>
            </a:r>
            <a:r>
              <a:rPr lang="pl-PL" sz="3000" dirty="0">
                <a:solidFill>
                  <a:srgbClr val="000099"/>
                </a:solidFill>
              </a:rPr>
              <a:t>propozycji </a:t>
            </a:r>
            <a:r>
              <a:rPr lang="pl-PL" sz="3000" dirty="0" smtClean="0">
                <a:solidFill>
                  <a:srgbClr val="000099"/>
                </a:solidFill>
              </a:rPr>
              <a:t>wizytującego.</a:t>
            </a:r>
            <a:endParaRPr lang="pl-PL" sz="3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4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Nowy Staw – Pogorszenie pracy biblioteki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pracownicy biblioteki uczestniczą w czasie imprez kulturalnych ośrodka kultury:</a:t>
            </a:r>
          </a:p>
          <a:p>
            <a:pPr>
              <a:buNone/>
            </a:pPr>
            <a:r>
              <a:rPr lang="pl-PL" b="1" dirty="0" smtClean="0">
                <a:solidFill>
                  <a:srgbClr val="800000"/>
                </a:solidFill>
              </a:rPr>
              <a:t>   1. Prace w kuchni.</a:t>
            </a:r>
          </a:p>
          <a:p>
            <a:pPr>
              <a:buNone/>
            </a:pPr>
            <a:r>
              <a:rPr lang="pl-PL" b="1" dirty="0" smtClean="0">
                <a:solidFill>
                  <a:srgbClr val="800000"/>
                </a:solidFill>
              </a:rPr>
              <a:t>   2. Zajęcia z dziećmi na terenie imprez.</a:t>
            </a:r>
          </a:p>
          <a:p>
            <a:pPr>
              <a:buNone/>
            </a:pPr>
            <a:r>
              <a:rPr lang="pl-PL" b="1" dirty="0" smtClean="0">
                <a:solidFill>
                  <a:srgbClr val="800000"/>
                </a:solidFill>
              </a:rPr>
              <a:t>   3. </a:t>
            </a:r>
            <a:r>
              <a:rPr lang="pl-PL" b="1" dirty="0">
                <a:solidFill>
                  <a:srgbClr val="800000"/>
                </a:solidFill>
              </a:rPr>
              <a:t>Biblioteka jak była zaniedbana tak jest  </a:t>
            </a:r>
            <a:br>
              <a:rPr lang="pl-PL" b="1" dirty="0">
                <a:solidFill>
                  <a:srgbClr val="800000"/>
                </a:solidFill>
              </a:rPr>
            </a:br>
            <a:r>
              <a:rPr lang="pl-PL" b="1" dirty="0">
                <a:solidFill>
                  <a:srgbClr val="800000"/>
                </a:solidFill>
              </a:rPr>
              <a:t>   nadal. Brak zainteresowania  nowej dyrekcji </a:t>
            </a:r>
            <a:br>
              <a:rPr lang="pl-PL" b="1" dirty="0">
                <a:solidFill>
                  <a:srgbClr val="800000"/>
                </a:solidFill>
              </a:rPr>
            </a:br>
            <a:r>
              <a:rPr lang="pl-PL" b="1" dirty="0">
                <a:solidFill>
                  <a:srgbClr val="800000"/>
                </a:solidFill>
              </a:rPr>
              <a:t>   pracą biblioteki.</a:t>
            </a:r>
          </a:p>
          <a:p>
            <a:pPr>
              <a:buNone/>
            </a:pPr>
            <a:r>
              <a:rPr lang="pl-PL" b="1" dirty="0">
                <a:solidFill>
                  <a:srgbClr val="800000"/>
                </a:solidFill>
              </a:rPr>
              <a:t> </a:t>
            </a:r>
            <a:r>
              <a:rPr lang="pl-PL" b="1" dirty="0" smtClean="0">
                <a:solidFill>
                  <a:srgbClr val="800000"/>
                </a:solidFill>
              </a:rPr>
              <a:t>    </a:t>
            </a:r>
            <a:r>
              <a:rPr lang="pl-PL" b="1" dirty="0">
                <a:solidFill>
                  <a:srgbClr val="800000"/>
                </a:solidFill>
              </a:rPr>
              <a:t> </a:t>
            </a:r>
            <a:r>
              <a:rPr lang="pl-PL" b="1" dirty="0" smtClean="0">
                <a:solidFill>
                  <a:srgbClr val="000099"/>
                </a:solidFill>
              </a:rPr>
              <a:t>Przepracowany czas w czasie imprez ośrodka</a:t>
            </a:r>
            <a:br>
              <a:rPr lang="pl-PL" b="1" dirty="0" smtClean="0">
                <a:solidFill>
                  <a:srgbClr val="000099"/>
                </a:solidFill>
              </a:rPr>
            </a:br>
            <a:r>
              <a:rPr lang="pl-PL" b="1" dirty="0" smtClean="0">
                <a:solidFill>
                  <a:srgbClr val="000099"/>
                </a:solidFill>
              </a:rPr>
              <a:t>   kultury wybierają w czasie pracy biblioteki.  </a:t>
            </a:r>
          </a:p>
          <a:p>
            <a:pPr>
              <a:buNone/>
            </a:pPr>
            <a:r>
              <a:rPr lang="pl-PL" b="1" dirty="0">
                <a:solidFill>
                  <a:srgbClr val="000099"/>
                </a:solidFill>
              </a:rPr>
              <a:t> </a:t>
            </a:r>
            <a:r>
              <a:rPr lang="pl-PL" b="1" dirty="0" smtClean="0">
                <a:solidFill>
                  <a:srgbClr val="000099"/>
                </a:solidFill>
              </a:rPr>
              <a:t>     Bywa , że biblioteka jest z tego względu </a:t>
            </a:r>
          </a:p>
          <a:p>
            <a:pPr>
              <a:buNone/>
            </a:pPr>
            <a:r>
              <a:rPr lang="pl-PL" b="1" dirty="0">
                <a:solidFill>
                  <a:srgbClr val="000099"/>
                </a:solidFill>
              </a:rPr>
              <a:t> </a:t>
            </a:r>
            <a:r>
              <a:rPr lang="pl-PL" b="1" dirty="0" smtClean="0">
                <a:solidFill>
                  <a:srgbClr val="000099"/>
                </a:solidFill>
              </a:rPr>
              <a:t>     zamykana.</a:t>
            </a:r>
          </a:p>
          <a:p>
            <a:pPr>
              <a:buNone/>
            </a:pPr>
            <a:r>
              <a:rPr lang="pl-PL" b="1" dirty="0" smtClean="0">
                <a:solidFill>
                  <a:srgbClr val="800000"/>
                </a:solidFill>
              </a:rPr>
              <a:t>   </a:t>
            </a:r>
            <a:endParaRPr lang="pl-PL" b="1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504056"/>
          </a:xfrm>
        </p:spPr>
        <p:txBody>
          <a:bodyPr>
            <a:noAutofit/>
          </a:bodyPr>
          <a:lstStyle/>
          <a:p>
            <a:r>
              <a:rPr lang="pl-PL" sz="3000" dirty="0" smtClean="0">
                <a:solidFill>
                  <a:srgbClr val="000099"/>
                </a:solidFill>
              </a:rPr>
              <a:t>Odmienna opinia KRB od propozycji wizytującego.</a:t>
            </a:r>
            <a:endParaRPr lang="pl-PL" sz="3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0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rgbClr val="008000"/>
                </a:solidFill>
              </a:rPr>
              <a:t>Pruszcz Pomorski – poprawa pracy biblioteki</a:t>
            </a:r>
          </a:p>
          <a:p>
            <a:endParaRPr lang="pl-PL" b="1" dirty="0" smtClean="0">
              <a:solidFill>
                <a:srgbClr val="008000"/>
              </a:solidFill>
            </a:endParaRPr>
          </a:p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1. Zwiększenie zatrudnienia.</a:t>
            </a:r>
          </a:p>
          <a:p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</a:rPr>
              <a:t>2. Lepsze dostosowanie godzin pracy biblioteki do  czasu pracy godzin ośrodka kultury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pl-P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pl-PL" sz="2200" b="1" dirty="0" smtClean="0">
                <a:solidFill>
                  <a:srgbClr val="000099"/>
                </a:solidFill>
              </a:rPr>
              <a:t>  /Czy połączenie było konieczne?. Wniosek miał podłoże personalne. Przeniesiona z filii osoba kierująca biblioteką mogłaby prawdopodobnie dojść do tego samego efektu   bez połączenia/</a:t>
            </a:r>
            <a:endParaRPr lang="pl-PL" sz="2200" b="1" dirty="0">
              <a:solidFill>
                <a:srgbClr val="000099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0099"/>
                </a:solidFill>
              </a:rPr>
              <a:t>Odmienna opinia KRB od propozycji wizytującego. </a:t>
            </a:r>
            <a:endParaRPr lang="pl-PL" sz="3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3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r>
              <a:rPr lang="pl-PL" b="1" dirty="0" smtClean="0">
                <a:solidFill>
                  <a:srgbClr val="CC0066"/>
                </a:solidFill>
              </a:rPr>
              <a:t>   Biała Rawska (2013) – moja propozycja 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CC0066"/>
                </a:solidFill>
              </a:rPr>
              <a:t> </a:t>
            </a:r>
            <a:r>
              <a:rPr lang="pl-PL" b="1" dirty="0" smtClean="0">
                <a:solidFill>
                  <a:srgbClr val="CC0066"/>
                </a:solidFill>
              </a:rPr>
              <a:t>  negatywnej opinii. Opinia KRB pozytywna.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CC0066"/>
                </a:solidFill>
              </a:rPr>
              <a:t>   Biblioteki dotychczas nie połączono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b="1" dirty="0" smtClean="0"/>
              <a:t> 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Brak środków na zabezpieczenie lepszej,  </a:t>
            </a:r>
            <a:b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 planowanej bazy dla biblioteki.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0099"/>
                </a:solidFill>
              </a:rPr>
              <a:t>Odmienna opinia KRB  w stosunku do propozycji wizytującego.</a:t>
            </a:r>
            <a:endParaRPr lang="pl-PL" sz="3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19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20000"/>
          </a:bodyPr>
          <a:lstStyle/>
          <a:p>
            <a:endParaRPr lang="pl-PL" b="1" dirty="0" smtClean="0">
              <a:solidFill>
                <a:srgbClr val="800000"/>
              </a:solidFill>
            </a:endParaRPr>
          </a:p>
          <a:p>
            <a:r>
              <a:rPr lang="pl-PL" sz="3200" b="1" dirty="0" smtClean="0">
                <a:solidFill>
                  <a:srgbClr val="000099"/>
                </a:solidFill>
              </a:rPr>
              <a:t>Brak zmian.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Borzytuchom,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Skarszewy.</a:t>
            </a:r>
          </a:p>
          <a:p>
            <a:endParaRPr lang="pl-PL" b="1" dirty="0">
              <a:solidFill>
                <a:srgbClr val="800000"/>
              </a:solidFill>
            </a:endParaRPr>
          </a:p>
          <a:p>
            <a:r>
              <a:rPr lang="pl-PL" sz="3200" b="1" dirty="0">
                <a:solidFill>
                  <a:srgbClr val="000099"/>
                </a:solidFill>
              </a:rPr>
              <a:t>P</a:t>
            </a:r>
            <a:r>
              <a:rPr lang="pl-PL" sz="3200" b="1" dirty="0" smtClean="0">
                <a:solidFill>
                  <a:srgbClr val="000099"/>
                </a:solidFill>
              </a:rPr>
              <a:t>ogorszenie pracy biblioteki.</a:t>
            </a:r>
          </a:p>
          <a:p>
            <a:endParaRPr lang="pl-PL" sz="3200" b="1" dirty="0" smtClean="0">
              <a:solidFill>
                <a:srgbClr val="800000"/>
              </a:solidFill>
            </a:endParaRPr>
          </a:p>
          <a:p>
            <a:r>
              <a:rPr lang="pl-PL" b="1" u="sng" dirty="0" smtClean="0">
                <a:solidFill>
                  <a:srgbClr val="FF0000"/>
                </a:solidFill>
              </a:rPr>
              <a:t>Czarna Dąbrówka </a:t>
            </a:r>
            <a:r>
              <a:rPr lang="pl-PL" b="1" dirty="0" smtClean="0">
                <a:solidFill>
                  <a:srgbClr val="800000"/>
                </a:solidFill>
              </a:rPr>
              <a:t>– </a:t>
            </a:r>
            <a:r>
              <a:rPr lang="pl-PL" b="1" dirty="0" smtClean="0">
                <a:solidFill>
                  <a:srgbClr val="C00000"/>
                </a:solidFill>
              </a:rPr>
              <a:t>pracownik biblioteki uczestniczy w imprezach ośrodka kultury także w czasie godzin pracy biblioteki. W tym czasie do biblioteki jest kierowany stażysta lub pracownik ośrodka kultury. Bywa ,że biblioteka jest w tym czasie zamykana.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200" dirty="0" smtClean="0">
                <a:solidFill>
                  <a:srgbClr val="008000"/>
                </a:solidFill>
              </a:rPr>
              <a:t>  </a:t>
            </a:r>
            <a:r>
              <a:rPr lang="pl-PL" sz="2800" dirty="0" smtClean="0">
                <a:solidFill>
                  <a:srgbClr val="008000"/>
                </a:solidFill>
              </a:rPr>
              <a:t> </a:t>
            </a:r>
            <a:r>
              <a:rPr lang="pl-PL" sz="3200" dirty="0" smtClean="0">
                <a:solidFill>
                  <a:srgbClr val="008000"/>
                </a:solidFill>
              </a:rPr>
              <a:t>Moje propozycje i opinia KRB </a:t>
            </a:r>
            <a:br>
              <a:rPr lang="pl-PL" sz="3200" dirty="0" smtClean="0">
                <a:solidFill>
                  <a:srgbClr val="008000"/>
                </a:solidFill>
              </a:rPr>
            </a:br>
            <a:r>
              <a:rPr lang="pl-PL" sz="3200" dirty="0" smtClean="0">
                <a:solidFill>
                  <a:srgbClr val="008000"/>
                </a:solidFill>
              </a:rPr>
              <a:t>   pozytywne .</a:t>
            </a:r>
            <a:br>
              <a:rPr lang="pl-PL" sz="3200" dirty="0" smtClean="0">
                <a:solidFill>
                  <a:srgbClr val="008000"/>
                </a:solidFill>
              </a:rPr>
            </a:br>
            <a:endParaRPr lang="pl-PL" sz="3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pl-PL" b="1" dirty="0" smtClean="0">
                <a:solidFill>
                  <a:srgbClr val="800000"/>
                </a:solidFill>
              </a:rPr>
              <a:t>Wielgie,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Kcynia,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Duszniki (wlkp.),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Świeszyno,</a:t>
            </a:r>
          </a:p>
          <a:p>
            <a:endParaRPr lang="pl-PL" b="1" dirty="0" smtClean="0">
              <a:solidFill>
                <a:srgbClr val="800000"/>
              </a:solidFill>
            </a:endParaRPr>
          </a:p>
          <a:p>
            <a:r>
              <a:rPr lang="pl-PL" b="1" dirty="0" smtClean="0">
                <a:solidFill>
                  <a:srgbClr val="800000"/>
                </a:solidFill>
              </a:rPr>
              <a:t>Oleśnica - (wizytacja z własnej inicjatywy).</a:t>
            </a:r>
            <a:endParaRPr lang="pl-PL" b="1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9"/>
                </a:solidFill>
              </a:rPr>
              <a:t>Połączenia za zgodą lub na wniosek dyrektorów bibliotek</a:t>
            </a:r>
            <a:endParaRPr lang="pl-PL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4000" dirty="0" smtClean="0"/>
          </a:p>
          <a:p>
            <a:endParaRPr lang="pl-PL" sz="4000" dirty="0" smtClean="0"/>
          </a:p>
          <a:p>
            <a:pPr algn="ctr"/>
            <a:r>
              <a:rPr lang="pl-PL" sz="4000" b="1" dirty="0" smtClean="0">
                <a:solidFill>
                  <a:srgbClr val="800000"/>
                </a:solidFill>
              </a:rPr>
              <a:t>Sianów – </a:t>
            </a:r>
            <a:r>
              <a:rPr lang="pl-PL" sz="2600" b="1" dirty="0" smtClean="0">
                <a:solidFill>
                  <a:srgbClr val="800000"/>
                </a:solidFill>
              </a:rPr>
              <a:t>zdecydowana poprawa bazy lokalowej, poprawa warunków pracy </a:t>
            </a:r>
            <a:br>
              <a:rPr lang="pl-PL" sz="2600" b="1" dirty="0" smtClean="0">
                <a:solidFill>
                  <a:srgbClr val="800000"/>
                </a:solidFill>
              </a:rPr>
            </a:br>
            <a:r>
              <a:rPr lang="pl-PL" sz="2600" b="1" dirty="0" smtClean="0">
                <a:solidFill>
                  <a:srgbClr val="800000"/>
                </a:solidFill>
              </a:rPr>
              <a:t>i działalności </a:t>
            </a:r>
            <a:r>
              <a:rPr lang="pl-PL" sz="2600" b="1" dirty="0" smtClean="0">
                <a:solidFill>
                  <a:srgbClr val="800000"/>
                </a:solidFill>
              </a:rPr>
              <a:t>biblioteki.</a:t>
            </a:r>
            <a:endParaRPr lang="pl-PL" sz="2600" b="1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99"/>
                </a:solidFill>
              </a:rPr>
              <a:t>Połączenia – skutki pozytywne</a:t>
            </a:r>
            <a:endParaRPr lang="pl-PL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>
                <a:solidFill>
                  <a:srgbClr val="000099"/>
                </a:solidFill>
              </a:rPr>
              <a:t>   Brak połączeń: </a:t>
            </a:r>
          </a:p>
          <a:p>
            <a:pPr marL="109728" indent="0">
              <a:buNone/>
            </a:pPr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800000"/>
                </a:solidFill>
              </a:rPr>
              <a:t>Stęszew         - 2013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Płośnica         - 2013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Osieczna        - 2013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Biała Rawska -  2013</a:t>
            </a:r>
            <a:endParaRPr lang="pl-PL" b="1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dirty="0">
                <a:solidFill>
                  <a:srgbClr val="008000"/>
                </a:solidFill>
              </a:rPr>
              <a:t>Moje propozycje i opinia KRB </a:t>
            </a:r>
            <a:br>
              <a:rPr lang="pl-PL" sz="3200" dirty="0">
                <a:solidFill>
                  <a:srgbClr val="008000"/>
                </a:solidFill>
              </a:rPr>
            </a:br>
            <a:r>
              <a:rPr lang="pl-PL" sz="3200" dirty="0">
                <a:solidFill>
                  <a:srgbClr val="008000"/>
                </a:solidFill>
              </a:rPr>
              <a:t>   pozytywne </a:t>
            </a:r>
            <a:r>
              <a:rPr lang="pl-PL" sz="3200" dirty="0" smtClean="0">
                <a:solidFill>
                  <a:srgbClr val="008000"/>
                </a:solidFill>
              </a:rPr>
              <a:t>- </a:t>
            </a:r>
            <a:r>
              <a:rPr lang="pl-PL" sz="3200" dirty="0">
                <a:solidFill>
                  <a:srgbClr val="000099"/>
                </a:solidFill>
              </a:rPr>
              <a:t>d</a:t>
            </a:r>
            <a:r>
              <a:rPr lang="pl-PL" sz="3200" dirty="0" smtClean="0">
                <a:solidFill>
                  <a:srgbClr val="000099"/>
                </a:solidFill>
              </a:rPr>
              <a:t>ecyzje Ministra pozytywne.</a:t>
            </a:r>
            <a:endParaRPr lang="pl-PL" sz="32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060849"/>
            <a:ext cx="8229600" cy="4248472"/>
          </a:xfrm>
        </p:spPr>
        <p:txBody>
          <a:bodyPr/>
          <a:lstStyle/>
          <a:p>
            <a:r>
              <a:rPr lang="pl-PL" b="1" dirty="0" smtClean="0">
                <a:solidFill>
                  <a:srgbClr val="800000"/>
                </a:solidFill>
              </a:rPr>
              <a:t>Bielawa,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Międzychód,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Jawornik Polski,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Lubień Kujawski,</a:t>
            </a:r>
          </a:p>
          <a:p>
            <a:endParaRPr lang="pl-PL" b="1" dirty="0" smtClean="0">
              <a:solidFill>
                <a:srgbClr val="800000"/>
              </a:solidFill>
            </a:endParaRPr>
          </a:p>
          <a:p>
            <a:r>
              <a:rPr lang="pl-PL" b="1" dirty="0" smtClean="0">
                <a:solidFill>
                  <a:srgbClr val="800000"/>
                </a:solidFill>
              </a:rPr>
              <a:t>Wągrowiec.</a:t>
            </a:r>
            <a:endParaRPr lang="pl-PL" b="1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rgbClr val="000099"/>
                </a:solidFill>
              </a:rPr>
              <a:t>Zwolnienia dyrektorów bibliotek po otrzymaniu negatywnej decyzji Ministra </a:t>
            </a:r>
            <a:r>
              <a:rPr lang="pl-PL" sz="3200" b="1" dirty="0" err="1" smtClean="0">
                <a:solidFill>
                  <a:srgbClr val="000099"/>
                </a:solidFill>
              </a:rPr>
              <a:t>KiDN</a:t>
            </a:r>
            <a:r>
              <a:rPr lang="pl-PL" sz="3200" dirty="0">
                <a:solidFill>
                  <a:srgbClr val="000099"/>
                </a:solidFill>
              </a:rPr>
              <a:t> </a:t>
            </a:r>
            <a:r>
              <a:rPr lang="pl-PL" sz="3200" b="1" dirty="0" smtClean="0">
                <a:solidFill>
                  <a:srgbClr val="000099"/>
                </a:solidFill>
              </a:rPr>
              <a:t>lub w wyniku prób obrony biblioteki.</a:t>
            </a:r>
            <a:endParaRPr lang="pl-PL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b="1" dirty="0" smtClean="0">
                <a:solidFill>
                  <a:srgbClr val="800000"/>
                </a:solidFill>
              </a:rPr>
              <a:t>Prezentacja opracowana wyłącznie na podstawie osobistych wizytacji przeprowadzonych w latach 2012-2015</a:t>
            </a:r>
            <a:br>
              <a:rPr lang="pl-PL" b="1" dirty="0" smtClean="0">
                <a:solidFill>
                  <a:srgbClr val="800000"/>
                </a:solidFill>
              </a:rPr>
            </a:br>
            <a:r>
              <a:rPr lang="pl-PL" b="1" dirty="0" smtClean="0">
                <a:solidFill>
                  <a:srgbClr val="800000"/>
                </a:solidFill>
              </a:rPr>
              <a:t>z ramienia członka Krajowej Rady Bibliotecznej</a:t>
            </a:r>
            <a:br>
              <a:rPr lang="pl-PL" b="1" dirty="0" smtClean="0">
                <a:solidFill>
                  <a:srgbClr val="800000"/>
                </a:solidFill>
              </a:rPr>
            </a:br>
            <a:r>
              <a:rPr lang="pl-PL" b="1" dirty="0" smtClean="0">
                <a:solidFill>
                  <a:srgbClr val="800000"/>
                </a:solidFill>
              </a:rPr>
              <a:t>w związku z wnioskami samorządów </a:t>
            </a:r>
            <a:br>
              <a:rPr lang="pl-PL" b="1" dirty="0" smtClean="0">
                <a:solidFill>
                  <a:srgbClr val="800000"/>
                </a:solidFill>
              </a:rPr>
            </a:br>
            <a:r>
              <a:rPr lang="pl-PL" b="1" dirty="0" smtClean="0">
                <a:solidFill>
                  <a:srgbClr val="800000"/>
                </a:solidFill>
              </a:rPr>
              <a:t>o połączenia bibliotek z innymi instytucjami kultury.</a:t>
            </a:r>
            <a:endParaRPr lang="pl-PL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294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algn="ctr"/>
            <a:r>
              <a:rPr lang="pl-PL" sz="4000" b="1" dirty="0" smtClean="0">
                <a:solidFill>
                  <a:srgbClr val="800000"/>
                </a:solidFill>
              </a:rPr>
              <a:t>13 wniosków</a:t>
            </a:r>
          </a:p>
          <a:p>
            <a:pPr marL="109728" indent="0" algn="ctr">
              <a:buNone/>
            </a:pPr>
            <a:r>
              <a:rPr lang="pl-PL" sz="2600" b="1" dirty="0" smtClean="0">
                <a:solidFill>
                  <a:srgbClr val="800000"/>
                </a:solidFill>
              </a:rPr>
              <a:t>/na 50/</a:t>
            </a:r>
            <a:endParaRPr lang="pl-PL" sz="2600" b="1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9"/>
                </a:solidFill>
              </a:rPr>
              <a:t>Podłoże personalne związane z wnioskami o połączenia bibliotek.</a:t>
            </a:r>
            <a:endParaRPr lang="pl-PL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sz="4000" b="1" dirty="0" smtClean="0">
                <a:solidFill>
                  <a:srgbClr val="800000"/>
                </a:solidFill>
              </a:rPr>
              <a:t>9 wniosków</a:t>
            </a:r>
          </a:p>
          <a:p>
            <a:pPr algn="ctr">
              <a:buNone/>
            </a:pPr>
            <a:r>
              <a:rPr lang="pl-PL" sz="2500" b="1" dirty="0" smtClean="0">
                <a:solidFill>
                  <a:srgbClr val="800000"/>
                </a:solidFill>
              </a:rPr>
              <a:t>( z tego uzasadnione 3 wnioski)</a:t>
            </a:r>
          </a:p>
          <a:p>
            <a:pPr algn="ctr">
              <a:buNone/>
            </a:pPr>
            <a:endParaRPr lang="pl-PL" sz="2500" b="1" dirty="0" smtClean="0">
              <a:solidFill>
                <a:srgbClr val="800000"/>
              </a:solidFill>
            </a:endParaRPr>
          </a:p>
          <a:p>
            <a:pPr algn="ctr">
              <a:buNone/>
            </a:pPr>
            <a:r>
              <a:rPr lang="pl-PL" sz="2500" b="1" dirty="0" smtClean="0">
                <a:solidFill>
                  <a:srgbClr val="000099"/>
                </a:solidFill>
              </a:rPr>
              <a:t>Skrajnie nieprawdziwe informacje podane przez organizatora o pracy bibliotek.</a:t>
            </a:r>
          </a:p>
          <a:p>
            <a:pPr algn="ctr">
              <a:buNone/>
            </a:pPr>
            <a:endParaRPr lang="pl-PL" sz="2500" b="1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pl-PL" sz="2500" b="1" dirty="0" smtClean="0">
                <a:solidFill>
                  <a:srgbClr val="800000"/>
                </a:solidFill>
              </a:rPr>
              <a:t>8 przypadków</a:t>
            </a:r>
            <a:endParaRPr lang="pl-PL" sz="2500" b="1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000099"/>
                </a:solidFill>
              </a:rPr>
              <a:t>Zła ocena pracy dyrektora biblioteki przez organizatora.</a:t>
            </a:r>
            <a:endParaRPr lang="pl-PL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rgbClr val="800000"/>
                </a:solidFill>
              </a:rPr>
              <a:t>  </a:t>
            </a:r>
            <a:r>
              <a:rPr lang="pl-PL" b="1" dirty="0" smtClean="0">
                <a:solidFill>
                  <a:srgbClr val="000099"/>
                </a:solidFill>
              </a:rPr>
              <a:t>Nieoficjalny wybór dyrektora połączonych </a:t>
            </a:r>
            <a:r>
              <a:rPr lang="pl-PL" b="1" dirty="0" smtClean="0">
                <a:solidFill>
                  <a:srgbClr val="000099"/>
                </a:solidFill>
              </a:rPr>
              <a:t>instytucji przed połączeniem: </a:t>
            </a:r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800000"/>
                </a:solidFill>
              </a:rPr>
              <a:t>ze wskazaniem, na dyrektora ośrodka /domu/ kultury </a:t>
            </a:r>
            <a:r>
              <a:rPr lang="pl-PL" b="1" dirty="0" smtClean="0">
                <a:solidFill>
                  <a:srgbClr val="000099"/>
                </a:solidFill>
              </a:rPr>
              <a:t>-</a:t>
            </a:r>
            <a:r>
              <a:rPr lang="pl-PL" sz="3200" b="1" dirty="0" smtClean="0">
                <a:solidFill>
                  <a:srgbClr val="000099"/>
                </a:solidFill>
              </a:rPr>
              <a:t>32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Ze wskazaniem na dyrektora biblioteki, </a:t>
            </a:r>
            <a:r>
              <a:rPr lang="pl-PL" sz="3200" b="1" dirty="0" smtClean="0">
                <a:solidFill>
                  <a:srgbClr val="000099"/>
                </a:solidFill>
              </a:rPr>
              <a:t>- </a:t>
            </a:r>
            <a:r>
              <a:rPr lang="pl-PL" sz="3000" b="1" dirty="0" smtClean="0">
                <a:solidFill>
                  <a:srgbClr val="000099"/>
                </a:solidFill>
              </a:rPr>
              <a:t>4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Wskazywanie na rozwiązanie konkursowe  </a:t>
            </a:r>
            <a:r>
              <a:rPr lang="pl-PL" b="1" dirty="0" smtClean="0">
                <a:solidFill>
                  <a:srgbClr val="000099"/>
                </a:solidFill>
              </a:rPr>
              <a:t>---informacja mijająca się z prawdą - 2</a:t>
            </a:r>
            <a:endParaRPr lang="pl-PL" dirty="0">
              <a:solidFill>
                <a:srgbClr val="000099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00" dirty="0" smtClean="0">
                <a:solidFill>
                  <a:srgbClr val="000099"/>
                </a:solidFill>
              </a:rPr>
              <a:t>Nieoficjalny wybór dyrektora.</a:t>
            </a:r>
            <a:endParaRPr lang="pl-PL" sz="35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/>
            <a:r>
              <a:rPr lang="pl-PL" b="1" dirty="0" smtClean="0">
                <a:solidFill>
                  <a:srgbClr val="800000"/>
                </a:solidFill>
              </a:rPr>
              <a:t>15 wniosków</a:t>
            </a:r>
          </a:p>
          <a:p>
            <a:pPr algn="ctr"/>
            <a:endParaRPr lang="pl-PL" b="1" dirty="0" smtClean="0">
              <a:solidFill>
                <a:srgbClr val="80000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000099"/>
                </a:solidFill>
              </a:rPr>
              <a:t>Próba załatwienia innych problemów gminy poprzez połączenie biblio</a:t>
            </a:r>
            <a:r>
              <a:rPr lang="pl-PL" b="1" dirty="0" smtClean="0">
                <a:solidFill>
                  <a:srgbClr val="000099"/>
                </a:solidFill>
              </a:rPr>
              <a:t>teki</a:t>
            </a:r>
          </a:p>
          <a:p>
            <a:pPr algn="ctr"/>
            <a:endParaRPr lang="pl-PL" b="1" dirty="0" smtClean="0">
              <a:solidFill>
                <a:srgbClr val="000099"/>
              </a:solidFill>
            </a:endParaRPr>
          </a:p>
          <a:p>
            <a:pPr algn="ctr"/>
            <a:r>
              <a:rPr lang="pl-PL" b="1" dirty="0" smtClean="0">
                <a:solidFill>
                  <a:srgbClr val="800000"/>
                </a:solidFill>
              </a:rPr>
              <a:t>3 wnioski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000099"/>
                </a:solidFill>
              </a:rPr>
              <a:t>Wnioski o połączenia z racjonalnymi argumentami merytorycznymi</a:t>
            </a:r>
            <a:endParaRPr lang="pl-PL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endParaRPr lang="pl-PL" b="1" dirty="0" smtClean="0">
              <a:solidFill>
                <a:srgbClr val="800000"/>
              </a:solidFill>
            </a:endParaRPr>
          </a:p>
          <a:p>
            <a:pPr algn="ctr"/>
            <a:endParaRPr lang="pl-PL" b="1" dirty="0" smtClean="0">
              <a:solidFill>
                <a:srgbClr val="80000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800000"/>
                </a:solidFill>
              </a:rPr>
              <a:t>Lubień Kujawski</a:t>
            </a:r>
          </a:p>
          <a:p>
            <a:pPr algn="ctr"/>
            <a:endParaRPr lang="pl-PL" sz="2800" b="1" dirty="0" smtClean="0">
              <a:solidFill>
                <a:srgbClr val="80000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800000"/>
                </a:solidFill>
              </a:rPr>
              <a:t>Sosnowica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000" dirty="0" smtClean="0">
                <a:solidFill>
                  <a:srgbClr val="000099"/>
                </a:solidFill>
              </a:rPr>
              <a:t>Biblioteki, które uzyskały silne  wsparcie społeczne w gminie w fazie opiniowania wniosku.</a:t>
            </a:r>
            <a:endParaRPr lang="pl-PL" sz="3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/>
            <a:endParaRPr lang="pl-PL" b="1" dirty="0" smtClean="0">
              <a:solidFill>
                <a:srgbClr val="800000"/>
              </a:solidFill>
            </a:endParaRPr>
          </a:p>
          <a:p>
            <a:pPr algn="ctr"/>
            <a:r>
              <a:rPr lang="pl-PL" sz="2800" b="1" dirty="0" smtClean="0">
                <a:solidFill>
                  <a:srgbClr val="800000"/>
                </a:solidFill>
              </a:rPr>
              <a:t>Lubień Kujawski -nieudana</a:t>
            </a:r>
            <a:endParaRPr lang="pl-PL" sz="2800" b="1" dirty="0">
              <a:solidFill>
                <a:srgbClr val="80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solidFill>
                  <a:srgbClr val="000099"/>
                </a:solidFill>
              </a:rPr>
              <a:t>Próba podważenia decyzji negatywnej Ministra </a:t>
            </a:r>
            <a:r>
              <a:rPr lang="pl-PL" sz="2800" dirty="0" err="1" smtClean="0">
                <a:solidFill>
                  <a:srgbClr val="000099"/>
                </a:solidFill>
              </a:rPr>
              <a:t>KiDN</a:t>
            </a:r>
            <a:r>
              <a:rPr lang="pl-PL" sz="2800" dirty="0" smtClean="0">
                <a:solidFill>
                  <a:srgbClr val="000099"/>
                </a:solidFill>
              </a:rPr>
              <a:t> na drodze sądowej.</a:t>
            </a:r>
            <a:endParaRPr lang="pl-PL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5116024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C00000"/>
                </a:solidFill>
              </a:rPr>
              <a:t>Ograniczenie samodzielności.</a:t>
            </a:r>
          </a:p>
          <a:p>
            <a:pPr marL="624078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C00000"/>
                </a:solidFill>
              </a:rPr>
              <a:t>Utrata podmiotowości.</a:t>
            </a:r>
          </a:p>
          <a:p>
            <a:pPr marL="624078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C00000"/>
                </a:solidFill>
              </a:rPr>
              <a:t>Utrudnienia w korzystaniu z form szkoleniowych .</a:t>
            </a:r>
          </a:p>
          <a:p>
            <a:pPr marL="624078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C00000"/>
                </a:solidFill>
              </a:rPr>
              <a:t>Ograniczenia w pracy bibliotecznej.</a:t>
            </a:r>
          </a:p>
          <a:p>
            <a:pPr marL="624078" indent="-514350">
              <a:buFont typeface="+mj-lt"/>
              <a:buAutoNum type="arabicPeriod"/>
            </a:pPr>
            <a:r>
              <a:rPr lang="pl-PL" b="1" dirty="0" smtClean="0">
                <a:solidFill>
                  <a:srgbClr val="C00000"/>
                </a:solidFill>
              </a:rPr>
              <a:t>Stagnacja – w bibliotekach, w których poza połączeniem nie nastąpiły dalsze zmiany. </a:t>
            </a:r>
          </a:p>
          <a:p>
            <a:pPr marL="624078" indent="-514350">
              <a:buFont typeface="+mj-lt"/>
              <a:buAutoNum type="arabicPeriod"/>
            </a:pPr>
            <a:endParaRPr lang="pl-PL" b="1" dirty="0" smtClean="0">
              <a:solidFill>
                <a:srgbClr val="C00000"/>
              </a:solidFill>
            </a:endParaRPr>
          </a:p>
          <a:p>
            <a:pPr marL="624078" indent="-514350">
              <a:buNone/>
            </a:pPr>
            <a:r>
              <a:rPr lang="pl-PL" b="1" dirty="0" smtClean="0">
                <a:solidFill>
                  <a:srgbClr val="000099"/>
                </a:solidFill>
              </a:rPr>
              <a:t>                                 50% </a:t>
            </a:r>
          </a:p>
          <a:p>
            <a:pPr marL="624078" indent="-514350">
              <a:buFont typeface="+mj-lt"/>
              <a:buAutoNum type="arabicPeriod"/>
            </a:pPr>
            <a:endParaRPr lang="pl-PL" b="1" dirty="0" smtClean="0">
              <a:solidFill>
                <a:srgbClr val="C00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pl-PL" b="1" dirty="0" smtClean="0">
              <a:solidFill>
                <a:srgbClr val="C00000"/>
              </a:solidFill>
            </a:endParaRPr>
          </a:p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000099"/>
                </a:solidFill>
              </a:rPr>
              <a:t>Co złego dały połączenia ?</a:t>
            </a:r>
            <a:endParaRPr lang="pl-PL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>
                <a:solidFill>
                  <a:srgbClr val="990099"/>
                </a:solidFill>
              </a:rPr>
              <a:t>Poprawa bazy lokalowej i warunków pracy </a:t>
            </a:r>
            <a:r>
              <a:rPr lang="pl-PL" dirty="0" smtClean="0">
                <a:solidFill>
                  <a:srgbClr val="990099"/>
                </a:solidFill>
              </a:rPr>
              <a:t>: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Sianów.</a:t>
            </a:r>
          </a:p>
          <a:p>
            <a:pPr algn="ctr"/>
            <a:r>
              <a:rPr lang="pl-PL" b="1" dirty="0" smtClean="0">
                <a:solidFill>
                  <a:srgbClr val="000099"/>
                </a:solidFill>
              </a:rPr>
              <a:t>8</a:t>
            </a:r>
            <a:r>
              <a:rPr lang="pl-PL" b="1" dirty="0" smtClean="0">
                <a:solidFill>
                  <a:srgbClr val="000099"/>
                </a:solidFill>
              </a:rPr>
              <a:t>%</a:t>
            </a:r>
          </a:p>
          <a:p>
            <a:pPr algn="ctr"/>
            <a:endParaRPr lang="pl-PL" b="1" dirty="0" smtClean="0">
              <a:solidFill>
                <a:srgbClr val="000099"/>
              </a:solidFill>
            </a:endParaRPr>
          </a:p>
          <a:p>
            <a:r>
              <a:rPr lang="pl-PL" b="1" dirty="0" smtClean="0">
                <a:solidFill>
                  <a:srgbClr val="990099"/>
                </a:solidFill>
              </a:rPr>
              <a:t>Przejecie zarządzania zasobami kulturalnymi gminy </a:t>
            </a:r>
          </a:p>
          <a:p>
            <a:pPr marL="109728" indent="0">
              <a:buNone/>
            </a:pPr>
            <a:r>
              <a:rPr lang="pl-PL" b="1" dirty="0">
                <a:solidFill>
                  <a:srgbClr val="990099"/>
                </a:solidFill>
              </a:rPr>
              <a:t> </a:t>
            </a:r>
            <a:r>
              <a:rPr lang="pl-PL" b="1" dirty="0" smtClean="0">
                <a:solidFill>
                  <a:srgbClr val="990099"/>
                </a:solidFill>
              </a:rPr>
              <a:t>  ( inicjatywa dyrektorów bibliotek) .</a:t>
            </a:r>
            <a:br>
              <a:rPr lang="pl-PL" b="1" dirty="0" smtClean="0">
                <a:solidFill>
                  <a:srgbClr val="990099"/>
                </a:solidFill>
              </a:rPr>
            </a:br>
            <a:r>
              <a:rPr lang="pl-PL" b="1" dirty="0" smtClean="0">
                <a:solidFill>
                  <a:srgbClr val="000099"/>
                </a:solidFill>
              </a:rPr>
              <a:t>                    (na jak długo?)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Kcynia,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Wielgie,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Oleśnica,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Duszniki (wlkp.),</a:t>
            </a:r>
          </a:p>
          <a:p>
            <a:r>
              <a:rPr lang="pl-PL" sz="2500" b="1" dirty="0" smtClean="0">
                <a:solidFill>
                  <a:srgbClr val="800000"/>
                </a:solidFill>
              </a:rPr>
              <a:t>Świeszyno - ? </a:t>
            </a:r>
            <a:r>
              <a:rPr lang="pl-PL" sz="2500" b="1" dirty="0" smtClean="0">
                <a:solidFill>
                  <a:srgbClr val="FF0000"/>
                </a:solidFill>
              </a:rPr>
              <a:t>( zmiana dyrektora po wyborach   </a:t>
            </a:r>
            <a:br>
              <a:rPr lang="pl-PL" sz="2500" b="1" dirty="0" smtClean="0">
                <a:solidFill>
                  <a:srgbClr val="FF0000"/>
                </a:solidFill>
              </a:rPr>
            </a:br>
            <a:r>
              <a:rPr lang="pl-PL" sz="2500" b="1" dirty="0" smtClean="0">
                <a:solidFill>
                  <a:srgbClr val="FF0000"/>
                </a:solidFill>
              </a:rPr>
              <a:t>                       samorządowych – podłoże personalne).</a:t>
            </a:r>
          </a:p>
          <a:p>
            <a:endParaRPr lang="pl-PL" sz="2500" b="1" dirty="0" smtClean="0">
              <a:solidFill>
                <a:srgbClr val="FF0000"/>
              </a:solidFill>
            </a:endParaRPr>
          </a:p>
          <a:p>
            <a:pPr algn="ctr"/>
            <a:r>
              <a:rPr lang="pl-PL" b="1" dirty="0" smtClean="0">
                <a:solidFill>
                  <a:srgbClr val="000099"/>
                </a:solidFill>
              </a:rPr>
              <a:t>32%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0099"/>
                </a:solidFill>
              </a:rPr>
              <a:t>Co dobrego dały połączenia? ?</a:t>
            </a:r>
            <a:br>
              <a:rPr lang="pl-PL" sz="3200" dirty="0" smtClean="0">
                <a:solidFill>
                  <a:srgbClr val="000099"/>
                </a:solidFill>
              </a:rPr>
            </a:br>
            <a:r>
              <a:rPr lang="pl-PL" sz="3200" dirty="0" smtClean="0">
                <a:solidFill>
                  <a:srgbClr val="000099"/>
                </a:solidFill>
              </a:rPr>
              <a:t>- </a:t>
            </a:r>
            <a:r>
              <a:rPr lang="pl-PL" sz="2400" dirty="0" smtClean="0">
                <a:solidFill>
                  <a:srgbClr val="000099"/>
                </a:solidFill>
              </a:rPr>
              <a:t>na 16 połączonych</a:t>
            </a:r>
            <a:endParaRPr lang="pl-PL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800000"/>
                </a:solidFill>
              </a:rPr>
              <a:t>1. </a:t>
            </a:r>
            <a:r>
              <a:rPr lang="pl-PL" sz="2400" b="1" dirty="0" smtClean="0">
                <a:solidFill>
                  <a:srgbClr val="800000"/>
                </a:solidFill>
              </a:rPr>
              <a:t>Uproszczeni zarzadzania kulturą gminną  </a:t>
            </a:r>
            <a:br>
              <a:rPr lang="pl-PL" sz="2400" b="1" dirty="0" smtClean="0">
                <a:solidFill>
                  <a:srgbClr val="800000"/>
                </a:solidFill>
              </a:rPr>
            </a:br>
            <a:r>
              <a:rPr lang="pl-PL" sz="2400" b="1" dirty="0" smtClean="0">
                <a:solidFill>
                  <a:srgbClr val="800000"/>
                </a:solidFill>
              </a:rPr>
              <a:t>    poprzez   </a:t>
            </a:r>
            <a:r>
              <a:rPr lang="pl-PL" sz="2400" b="1" dirty="0" smtClean="0">
                <a:solidFill>
                  <a:srgbClr val="800000"/>
                </a:solidFill>
              </a:rPr>
              <a:t>jednolita </a:t>
            </a:r>
            <a:r>
              <a:rPr lang="pl-PL" sz="2400" b="1" dirty="0" smtClean="0">
                <a:solidFill>
                  <a:srgbClr val="800000"/>
                </a:solidFill>
              </a:rPr>
              <a:t>strukturę bez względu na </a:t>
            </a:r>
          </a:p>
          <a:p>
            <a:r>
              <a:rPr lang="pl-PL" sz="2400" b="1" dirty="0">
                <a:solidFill>
                  <a:srgbClr val="800000"/>
                </a:solidFill>
              </a:rPr>
              <a:t> </a:t>
            </a:r>
            <a:r>
              <a:rPr lang="pl-PL" sz="2400" b="1" dirty="0" smtClean="0">
                <a:solidFill>
                  <a:srgbClr val="800000"/>
                </a:solidFill>
              </a:rPr>
              <a:t>    </a:t>
            </a:r>
            <a:r>
              <a:rPr lang="pl-PL" sz="2400" b="1" dirty="0" smtClean="0">
                <a:solidFill>
                  <a:srgbClr val="800000"/>
                </a:solidFill>
              </a:rPr>
              <a:t>przesłanki merytoryczne.</a:t>
            </a:r>
            <a:endParaRPr lang="pl-PL" sz="2400" b="1" dirty="0" smtClean="0">
              <a:solidFill>
                <a:srgbClr val="800000"/>
              </a:solidFill>
            </a:endParaRPr>
          </a:p>
          <a:p>
            <a:r>
              <a:rPr lang="pl-PL" sz="2400" b="1" dirty="0" smtClean="0">
                <a:solidFill>
                  <a:srgbClr val="800000"/>
                </a:solidFill>
              </a:rPr>
              <a:t>2. Małe zainteresowanie efektami  </a:t>
            </a:r>
            <a:r>
              <a:rPr lang="pl-PL" sz="2400" b="1" dirty="0" smtClean="0">
                <a:solidFill>
                  <a:srgbClr val="800000"/>
                </a:solidFill>
              </a:rPr>
              <a:t>połączenia</a:t>
            </a:r>
            <a:r>
              <a:rPr lang="pl-PL" sz="2400" b="1" dirty="0" smtClean="0">
                <a:solidFill>
                  <a:srgbClr val="800000"/>
                </a:solidFill>
              </a:rPr>
              <a:t>.</a:t>
            </a:r>
            <a:endParaRPr lang="pl-PL" sz="2400" b="1" dirty="0" smtClean="0">
              <a:solidFill>
                <a:srgbClr val="800000"/>
              </a:solidFill>
            </a:endParaRPr>
          </a:p>
          <a:p>
            <a:r>
              <a:rPr lang="pl-PL" sz="2400" b="1" dirty="0" smtClean="0">
                <a:solidFill>
                  <a:srgbClr val="800000"/>
                </a:solidFill>
              </a:rPr>
              <a:t>3. Rozwiązywanie problemów personalnych.</a:t>
            </a:r>
          </a:p>
          <a:p>
            <a:r>
              <a:rPr lang="pl-PL" sz="2400" b="1" dirty="0" smtClean="0">
                <a:solidFill>
                  <a:srgbClr val="800000"/>
                </a:solidFill>
              </a:rPr>
              <a:t>4. Pozostawienie połączonych bibliotek nowemu </a:t>
            </a:r>
            <a:br>
              <a:rPr lang="pl-PL" sz="2400" b="1" dirty="0" smtClean="0">
                <a:solidFill>
                  <a:srgbClr val="800000"/>
                </a:solidFill>
              </a:rPr>
            </a:br>
            <a:r>
              <a:rPr lang="pl-PL" sz="2400" b="1" dirty="0" smtClean="0">
                <a:solidFill>
                  <a:srgbClr val="800000"/>
                </a:solidFill>
              </a:rPr>
              <a:t>    kierownictwu bez wnikania w efekty połączenia.</a:t>
            </a:r>
          </a:p>
          <a:p>
            <a:endParaRPr lang="pl-PL" sz="2400" b="1" dirty="0" smtClean="0">
              <a:solidFill>
                <a:srgbClr val="800000"/>
              </a:solidFill>
            </a:endParaRPr>
          </a:p>
          <a:p>
            <a:pPr algn="ctr"/>
            <a:r>
              <a:rPr lang="pl-PL" sz="1900" b="1" dirty="0" smtClean="0">
                <a:solidFill>
                  <a:srgbClr val="000099"/>
                </a:solidFill>
              </a:rPr>
              <a:t>Pozytywna</a:t>
            </a:r>
          </a:p>
          <a:p>
            <a:pPr algn="ctr"/>
            <a:endParaRPr lang="pl-PL" sz="1900" b="1" dirty="0" smtClean="0">
              <a:solidFill>
                <a:srgbClr val="000099"/>
              </a:solidFill>
            </a:endParaRPr>
          </a:p>
          <a:p>
            <a:pPr algn="just"/>
            <a:r>
              <a:rPr lang="pl-PL" sz="2400" b="1" dirty="0" smtClean="0">
                <a:solidFill>
                  <a:srgbClr val="800000"/>
                </a:solidFill>
              </a:rPr>
              <a:t>1. Poprawa bazy lokalowej (Sianów).</a:t>
            </a:r>
            <a:endParaRPr lang="pl-PL" sz="2400" b="1" dirty="0">
              <a:solidFill>
                <a:srgbClr val="80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rgbClr val="000099"/>
                </a:solidFill>
              </a:rPr>
              <a:t>Droga do kulturalnej samorządności.</a:t>
            </a:r>
            <a:br>
              <a:rPr lang="pl-PL" sz="3200" dirty="0" smtClean="0">
                <a:solidFill>
                  <a:srgbClr val="000099"/>
                </a:solidFill>
              </a:rPr>
            </a:br>
            <a:r>
              <a:rPr lang="pl-PL" sz="1900" dirty="0" smtClean="0">
                <a:solidFill>
                  <a:srgbClr val="000099"/>
                </a:solidFill>
              </a:rPr>
              <a:t>-negatywna</a:t>
            </a:r>
            <a:endParaRPr lang="pl-PL" sz="19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200" b="1" dirty="0" smtClean="0">
              <a:solidFill>
                <a:srgbClr val="8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l-PL" sz="2200" b="1" dirty="0" smtClean="0">
                <a:solidFill>
                  <a:srgbClr val="800000"/>
                </a:solidFill>
              </a:rPr>
              <a:t> Jaki są skutki moralne, psychiczne pracowników bibliotek wokół  spraw łączeń bibliotek i jakie ma to przełożenie na pracę bibliotek?</a:t>
            </a:r>
          </a:p>
          <a:p>
            <a:r>
              <a:rPr lang="pl-PL" sz="2200" b="1" dirty="0" smtClean="0">
                <a:solidFill>
                  <a:srgbClr val="800000"/>
                </a:solidFill>
              </a:rPr>
              <a:t> Jakie znaczenie ma człowiek, jako wartość - dyrektor biblioteki, który  zostaje poddany presji władzy lokalnej w wyniku ,której traci pracę lub musi tracić twarz chcąc  ratować swoją egzystencję? </a:t>
            </a:r>
          </a:p>
          <a:p>
            <a:r>
              <a:rPr lang="pl-PL" sz="2200" b="1" dirty="0" smtClean="0">
                <a:solidFill>
                  <a:srgbClr val="800000"/>
                </a:solidFill>
              </a:rPr>
              <a:t>Na jaką pomoc może liczyć dyrektor biblioteki, który ryzykując utratę stanowiska i pracy   staje w nierównej walce </a:t>
            </a:r>
            <a:r>
              <a:rPr lang="pl-PL" sz="2200" b="1" dirty="0">
                <a:solidFill>
                  <a:srgbClr val="800000"/>
                </a:solidFill>
              </a:rPr>
              <a:t>w</a:t>
            </a:r>
            <a:r>
              <a:rPr lang="pl-PL" sz="2200" b="1" dirty="0" smtClean="0">
                <a:solidFill>
                  <a:srgbClr val="800000"/>
                </a:solidFill>
              </a:rPr>
              <a:t> obronie biblioteki?</a:t>
            </a:r>
            <a:endParaRPr lang="pl-PL" sz="2200" b="1" dirty="0">
              <a:solidFill>
                <a:srgbClr val="80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700" dirty="0" smtClean="0">
                <a:solidFill>
                  <a:srgbClr val="000099"/>
                </a:solidFill>
              </a:rPr>
              <a:t>Pytania otwarte natury ludzkiej:</a:t>
            </a:r>
            <a:endParaRPr lang="pl-PL" sz="37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11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800000"/>
                </a:solidFill>
              </a:rPr>
              <a:t>W latach 2012-2015 odbyłem 50 wizytacji na terenie całego kraju .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Przedłożyłem Krajowej Radzie Bibliotecznej </a:t>
            </a:r>
            <a:br>
              <a:rPr lang="pl-PL" b="1" dirty="0" smtClean="0">
                <a:solidFill>
                  <a:srgbClr val="800000"/>
                </a:solidFill>
              </a:rPr>
            </a:br>
            <a:r>
              <a:rPr lang="pl-PL" b="1" dirty="0" smtClean="0">
                <a:solidFill>
                  <a:srgbClr val="800000"/>
                </a:solidFill>
              </a:rPr>
              <a:t>52 propozycje   dotyczące połączeń bibliotek </a:t>
            </a:r>
            <a:r>
              <a:rPr lang="pl-PL" sz="2800" b="1" dirty="0">
                <a:solidFill>
                  <a:srgbClr val="000099"/>
                </a:solidFill>
              </a:rPr>
              <a:t>(na </a:t>
            </a:r>
            <a:r>
              <a:rPr lang="pl-PL" sz="2800" b="1" dirty="0" smtClean="0">
                <a:solidFill>
                  <a:srgbClr val="000099"/>
                </a:solidFill>
              </a:rPr>
              <a:t>ogółem 228 </a:t>
            </a:r>
            <a:r>
              <a:rPr lang="pl-PL" sz="2800" b="1" dirty="0">
                <a:solidFill>
                  <a:srgbClr val="000099"/>
                </a:solidFill>
              </a:rPr>
              <a:t>wniosków </a:t>
            </a:r>
            <a:r>
              <a:rPr lang="pl-PL" sz="2800" b="1" dirty="0" smtClean="0">
                <a:solidFill>
                  <a:srgbClr val="000099"/>
                </a:solidFill>
              </a:rPr>
              <a:t> - to   </a:t>
            </a:r>
            <a:r>
              <a:rPr lang="pl-PL" sz="2800" b="1" dirty="0">
                <a:solidFill>
                  <a:srgbClr val="000099"/>
                </a:solidFill>
              </a:rPr>
              <a:t>23</a:t>
            </a:r>
            <a:r>
              <a:rPr lang="pl-PL" sz="2800" b="1" dirty="0" smtClean="0">
                <a:solidFill>
                  <a:srgbClr val="000099"/>
                </a:solidFill>
              </a:rPr>
              <a:t>%).</a:t>
            </a:r>
            <a:endParaRPr lang="pl-PL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pl-PL" b="1" dirty="0" smtClean="0">
                <a:solidFill>
                  <a:srgbClr val="800000"/>
                </a:solidFill>
              </a:rPr>
              <a:t> </a:t>
            </a:r>
            <a:r>
              <a:rPr lang="pl-PL" sz="2200" b="1" dirty="0" smtClean="0">
                <a:solidFill>
                  <a:srgbClr val="800000"/>
                </a:solidFill>
              </a:rPr>
              <a:t>(dwa przypadki  ponowienia  wniosków przez samorządy)</a:t>
            </a:r>
          </a:p>
          <a:p>
            <a:pPr marL="0" indent="0" algn="ctr">
              <a:buNone/>
            </a:pPr>
            <a:r>
              <a:rPr lang="pl-PL" sz="2200" b="1" dirty="0" smtClean="0">
                <a:solidFill>
                  <a:srgbClr val="800000"/>
                </a:solidFill>
              </a:rPr>
              <a:t>  2012 -  1 wizytacja</a:t>
            </a:r>
          </a:p>
          <a:p>
            <a:pPr marL="0" indent="0" algn="ctr">
              <a:buNone/>
            </a:pPr>
            <a:r>
              <a:rPr lang="pl-PL" sz="2200" b="1" dirty="0" smtClean="0">
                <a:solidFill>
                  <a:srgbClr val="800000"/>
                </a:solidFill>
              </a:rPr>
              <a:t>    2013 - 33 wizytacje</a:t>
            </a:r>
          </a:p>
          <a:p>
            <a:pPr marL="0" indent="0" algn="ctr">
              <a:buNone/>
            </a:pPr>
            <a:r>
              <a:rPr lang="pl-PL" sz="2200" b="1" dirty="0" smtClean="0">
                <a:solidFill>
                  <a:srgbClr val="800000"/>
                </a:solidFill>
              </a:rPr>
              <a:t>     2014  -    7 wizytacji</a:t>
            </a:r>
          </a:p>
          <a:p>
            <a:pPr marL="0" indent="0" algn="ctr">
              <a:buNone/>
            </a:pPr>
            <a:r>
              <a:rPr lang="pl-PL" sz="2200" b="1" dirty="0" smtClean="0">
                <a:solidFill>
                  <a:srgbClr val="800000"/>
                </a:solidFill>
              </a:rPr>
              <a:t>   2015 -  11 wizytacji</a:t>
            </a:r>
          </a:p>
          <a:p>
            <a:pPr marL="0" indent="0" algn="ctr">
              <a:buNone/>
            </a:pPr>
            <a:endParaRPr lang="pl-PL" dirty="0" smtClean="0">
              <a:solidFill>
                <a:srgbClr val="800000"/>
              </a:solidFill>
            </a:endParaRPr>
          </a:p>
          <a:p>
            <a:endParaRPr lang="pl-PL" b="1" dirty="0" smtClean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500" dirty="0" smtClean="0">
                <a:solidFill>
                  <a:srgbClr val="000099"/>
                </a:solidFill>
              </a:rPr>
              <a:t>Moje wizytacje.</a:t>
            </a:r>
            <a:endParaRPr lang="pl-PL" sz="35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30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sz="2800" b="1" dirty="0" smtClean="0">
                <a:solidFill>
                  <a:srgbClr val="800000"/>
                </a:solidFill>
              </a:rPr>
              <a:t>Jak długo jest ważna pozytywna decyzja Ministra </a:t>
            </a:r>
            <a:r>
              <a:rPr lang="pl-PL" sz="2800" b="1" dirty="0" err="1" smtClean="0">
                <a:solidFill>
                  <a:srgbClr val="800000"/>
                </a:solidFill>
              </a:rPr>
              <a:t>KiDN</a:t>
            </a:r>
            <a:r>
              <a:rPr lang="pl-PL" sz="2800" b="1" dirty="0" smtClean="0">
                <a:solidFill>
                  <a:srgbClr val="800000"/>
                </a:solidFill>
              </a:rPr>
              <a:t> na połączenie biblioteki jeśli samorząd przez kilka lat nie realizuje połączenia? </a:t>
            </a:r>
            <a:r>
              <a:rPr lang="pl-PL" sz="2800" b="1" dirty="0">
                <a:solidFill>
                  <a:srgbClr val="800000"/>
                </a:solidFill>
              </a:rPr>
              <a:t>Czy </a:t>
            </a:r>
            <a:r>
              <a:rPr lang="pl-PL" sz="2800" b="1" dirty="0" smtClean="0">
                <a:solidFill>
                  <a:srgbClr val="800000"/>
                </a:solidFill>
              </a:rPr>
              <a:t>taka decyzja trwa </a:t>
            </a:r>
            <a:r>
              <a:rPr lang="pl-PL" sz="2800" b="1" dirty="0">
                <a:solidFill>
                  <a:srgbClr val="800000"/>
                </a:solidFill>
              </a:rPr>
              <a:t>wiecznie niezależnie </a:t>
            </a:r>
            <a:r>
              <a:rPr lang="pl-PL" sz="2800" b="1" dirty="0" smtClean="0">
                <a:solidFill>
                  <a:srgbClr val="800000"/>
                </a:solidFill>
              </a:rPr>
              <a:t>od tego co </a:t>
            </a:r>
            <a:r>
              <a:rPr lang="pl-PL" sz="2800" b="1" dirty="0">
                <a:solidFill>
                  <a:srgbClr val="800000"/>
                </a:solidFill>
              </a:rPr>
              <a:t>dzieje się </a:t>
            </a:r>
            <a:endParaRPr lang="pl-PL" sz="2800" b="1" dirty="0" smtClean="0">
              <a:solidFill>
                <a:srgbClr val="800000"/>
              </a:solidFill>
            </a:endParaRPr>
          </a:p>
          <a:p>
            <a:pPr marL="109728" indent="0">
              <a:buNone/>
            </a:pPr>
            <a:r>
              <a:rPr lang="pl-PL" sz="2800" b="1" dirty="0">
                <a:solidFill>
                  <a:srgbClr val="800000"/>
                </a:solidFill>
              </a:rPr>
              <a:t> </a:t>
            </a:r>
            <a:r>
              <a:rPr lang="pl-PL" sz="2800" b="1" dirty="0" smtClean="0">
                <a:solidFill>
                  <a:srgbClr val="800000"/>
                </a:solidFill>
              </a:rPr>
              <a:t>  w tym czasie </a:t>
            </a:r>
            <a:r>
              <a:rPr lang="pl-PL" sz="2800" b="1" dirty="0">
                <a:solidFill>
                  <a:srgbClr val="800000"/>
                </a:solidFill>
              </a:rPr>
              <a:t>z </a:t>
            </a:r>
            <a:r>
              <a:rPr lang="pl-PL" sz="2800" b="1" dirty="0" smtClean="0">
                <a:solidFill>
                  <a:srgbClr val="800000"/>
                </a:solidFill>
              </a:rPr>
              <a:t>biblioteką</a:t>
            </a:r>
            <a:r>
              <a:rPr lang="pl-PL" sz="2800" b="1" dirty="0">
                <a:solidFill>
                  <a:srgbClr val="800000"/>
                </a:solidFill>
              </a:rPr>
              <a:t>?</a:t>
            </a:r>
            <a:endParaRPr lang="pl-PL" sz="2800" b="1" dirty="0" smtClean="0">
              <a:solidFill>
                <a:srgbClr val="800000"/>
              </a:solidFill>
            </a:endParaRPr>
          </a:p>
          <a:p>
            <a:pPr marL="624078" indent="-514350">
              <a:buAutoNum type="arabicPeriod"/>
            </a:pPr>
            <a:endParaRPr lang="pl-PL" sz="2800" b="1" dirty="0">
              <a:solidFill>
                <a:srgbClr val="800000"/>
              </a:solidFill>
            </a:endParaRPr>
          </a:p>
          <a:p>
            <a:r>
              <a:rPr lang="pl-PL" sz="2800" b="1" dirty="0" smtClean="0">
                <a:solidFill>
                  <a:srgbClr val="800000"/>
                </a:solidFill>
              </a:rPr>
              <a:t>Co </a:t>
            </a:r>
            <a:r>
              <a:rPr lang="pl-PL" sz="2800" b="1" dirty="0" smtClean="0">
                <a:solidFill>
                  <a:srgbClr val="800000"/>
                </a:solidFill>
              </a:rPr>
              <a:t>w sytuacji gdy wydana pozytywna  decyzja </a:t>
            </a:r>
          </a:p>
          <a:p>
            <a:pPr marL="109728" indent="0">
              <a:buNone/>
            </a:pPr>
            <a:r>
              <a:rPr lang="pl-PL" sz="2800" b="1" dirty="0">
                <a:solidFill>
                  <a:srgbClr val="800000"/>
                </a:solidFill>
              </a:rPr>
              <a:t> </a:t>
            </a:r>
            <a:r>
              <a:rPr lang="pl-PL" sz="2800" b="1" dirty="0" smtClean="0">
                <a:solidFill>
                  <a:srgbClr val="800000"/>
                </a:solidFill>
              </a:rPr>
              <a:t>  </a:t>
            </a:r>
            <a:r>
              <a:rPr lang="pl-PL" sz="2800" b="1" dirty="0" smtClean="0">
                <a:solidFill>
                  <a:srgbClr val="800000"/>
                </a:solidFill>
              </a:rPr>
              <a:t>Ministra </a:t>
            </a:r>
            <a:r>
              <a:rPr lang="pl-PL" sz="2800" b="1" dirty="0" err="1" smtClean="0">
                <a:solidFill>
                  <a:srgbClr val="800000"/>
                </a:solidFill>
              </a:rPr>
              <a:t>KiDN</a:t>
            </a:r>
            <a:r>
              <a:rPr lang="pl-PL" sz="2800" b="1" dirty="0" smtClean="0">
                <a:solidFill>
                  <a:srgbClr val="800000"/>
                </a:solidFill>
              </a:rPr>
              <a:t> skutkuje pogorszeniem działalności</a:t>
            </a:r>
          </a:p>
          <a:p>
            <a:pPr marL="109728" indent="0">
              <a:buNone/>
            </a:pPr>
            <a:r>
              <a:rPr lang="pl-PL" sz="2800" b="1" dirty="0">
                <a:solidFill>
                  <a:srgbClr val="800000"/>
                </a:solidFill>
              </a:rPr>
              <a:t> </a:t>
            </a:r>
            <a:r>
              <a:rPr lang="pl-PL" sz="2800" b="1" dirty="0" smtClean="0">
                <a:solidFill>
                  <a:srgbClr val="800000"/>
                </a:solidFill>
              </a:rPr>
              <a:t>  </a:t>
            </a:r>
            <a:r>
              <a:rPr lang="pl-PL" sz="2800" b="1" dirty="0" smtClean="0">
                <a:solidFill>
                  <a:srgbClr val="800000"/>
                </a:solidFill>
              </a:rPr>
              <a:t>biblioteki </a:t>
            </a:r>
            <a:r>
              <a:rPr lang="pl-PL" sz="2800" b="1" dirty="0" smtClean="0">
                <a:solidFill>
                  <a:srgbClr val="800000"/>
                </a:solidFill>
              </a:rPr>
              <a:t>? </a:t>
            </a:r>
          </a:p>
          <a:p>
            <a:pPr marL="109728" indent="0">
              <a:buNone/>
            </a:pPr>
            <a:endParaRPr lang="pl-PL" sz="2800" b="1" dirty="0" smtClean="0">
              <a:solidFill>
                <a:srgbClr val="800000"/>
              </a:solidFill>
            </a:endParaRPr>
          </a:p>
          <a:p>
            <a:r>
              <a:rPr lang="pl-PL" sz="2800" b="1" dirty="0" smtClean="0">
                <a:solidFill>
                  <a:srgbClr val="800000"/>
                </a:solidFill>
              </a:rPr>
              <a:t>Jakie </a:t>
            </a:r>
            <a:r>
              <a:rPr lang="pl-PL" sz="2800" b="1" dirty="0" smtClean="0">
                <a:solidFill>
                  <a:srgbClr val="800000"/>
                </a:solidFill>
              </a:rPr>
              <a:t>są prawne możliwości zapobiegania </a:t>
            </a:r>
          </a:p>
          <a:p>
            <a:pPr marL="109728" indent="0">
              <a:buNone/>
            </a:pPr>
            <a:r>
              <a:rPr lang="pl-PL" sz="2800" b="1">
                <a:solidFill>
                  <a:srgbClr val="800000"/>
                </a:solidFill>
              </a:rPr>
              <a:t> </a:t>
            </a:r>
            <a:r>
              <a:rPr lang="pl-PL" sz="2800" b="1" smtClean="0">
                <a:solidFill>
                  <a:srgbClr val="800000"/>
                </a:solidFill>
              </a:rPr>
              <a:t> </a:t>
            </a:r>
            <a:r>
              <a:rPr lang="pl-PL" sz="2800" b="1" smtClean="0">
                <a:solidFill>
                  <a:srgbClr val="800000"/>
                </a:solidFill>
              </a:rPr>
              <a:t>obchodzeniu </a:t>
            </a:r>
            <a:r>
              <a:rPr lang="pl-PL" sz="2800" b="1" dirty="0" smtClean="0">
                <a:solidFill>
                  <a:srgbClr val="800000"/>
                </a:solidFill>
              </a:rPr>
              <a:t>przepisów o łączeniu bibliotek?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000099"/>
                </a:solidFill>
              </a:rPr>
              <a:t>Pytania otwarte natury prawnej:</a:t>
            </a:r>
            <a:endParaRPr lang="pl-PL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>
                <a:solidFill>
                  <a:srgbClr val="800000"/>
                </a:solidFill>
              </a:rPr>
              <a:t>W jakim stopniu społeczność gminna jest świadoma faktu, że lokalna władza przygotowuje reorganizację i  zamierza łączyć bibliotekę?</a:t>
            </a:r>
          </a:p>
          <a:p>
            <a:endParaRPr lang="pl-PL" b="1" dirty="0" smtClean="0">
              <a:solidFill>
                <a:srgbClr val="800000"/>
              </a:solidFill>
            </a:endParaRPr>
          </a:p>
          <a:p>
            <a:pPr algn="ctr"/>
            <a:r>
              <a:rPr lang="pl-PL" b="1" dirty="0" smtClean="0">
                <a:solidFill>
                  <a:srgbClr val="000099"/>
                </a:solidFill>
              </a:rPr>
              <a:t>10-20% </a:t>
            </a:r>
            <a:endParaRPr lang="pl-PL" b="1" dirty="0">
              <a:solidFill>
                <a:srgbClr val="000099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dirty="0" smtClean="0">
                <a:solidFill>
                  <a:srgbClr val="000099"/>
                </a:solidFill>
              </a:rPr>
              <a:t>Demokratyczne konsultacje społeczne </a:t>
            </a:r>
            <a:br>
              <a:rPr lang="pl-PL" sz="3000" dirty="0" smtClean="0">
                <a:solidFill>
                  <a:srgbClr val="000099"/>
                </a:solidFill>
              </a:rPr>
            </a:br>
            <a:r>
              <a:rPr lang="pl-PL" sz="3000" dirty="0" smtClean="0">
                <a:solidFill>
                  <a:srgbClr val="000099"/>
                </a:solidFill>
              </a:rPr>
              <a:t>o zamiarze połączenia biblioteki .</a:t>
            </a:r>
            <a:endParaRPr lang="pl-PL" sz="30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3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3900" b="1" dirty="0" smtClean="0">
                <a:solidFill>
                  <a:srgbClr val="008000"/>
                </a:solidFill>
              </a:rPr>
              <a:t>    </a:t>
            </a:r>
            <a:r>
              <a:rPr lang="pl-PL" sz="3300" b="1" dirty="0" smtClean="0">
                <a:solidFill>
                  <a:srgbClr val="008000"/>
                </a:solidFill>
              </a:rPr>
              <a:t>Wielkopolskie - 8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Stęszew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Ostrzeszów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Buk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Ślesin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Środa Wlkp.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Duszniki ( wlkp.)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Osieczna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Międzychód</a:t>
            </a:r>
          </a:p>
          <a:p>
            <a:pPr>
              <a:buNone/>
            </a:pPr>
            <a:r>
              <a:rPr lang="pl-PL" sz="3900" b="1" dirty="0" smtClean="0">
                <a:solidFill>
                  <a:srgbClr val="008000"/>
                </a:solidFill>
              </a:rPr>
              <a:t>    </a:t>
            </a:r>
            <a:r>
              <a:rPr lang="pl-PL" sz="3300" b="1" dirty="0" smtClean="0">
                <a:solidFill>
                  <a:srgbClr val="008000"/>
                </a:solidFill>
              </a:rPr>
              <a:t>Podlaskie - 2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Milejczyce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Brańsk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000099"/>
                </a:solidFill>
              </a:rPr>
              <a:t>Województwa</a:t>
            </a:r>
            <a:endParaRPr lang="pl-PL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8000"/>
                </a:solidFill>
              </a:rPr>
              <a:t>Podkarpackie - 5 </a:t>
            </a:r>
          </a:p>
          <a:p>
            <a:r>
              <a:rPr lang="pl-PL" sz="2600" b="1" dirty="0" smtClean="0">
                <a:solidFill>
                  <a:srgbClr val="800000"/>
                </a:solidFill>
              </a:rPr>
              <a:t>Jawornik Polski</a:t>
            </a:r>
          </a:p>
          <a:p>
            <a:r>
              <a:rPr lang="pl-PL" sz="2600" b="1" dirty="0" smtClean="0">
                <a:solidFill>
                  <a:srgbClr val="800000"/>
                </a:solidFill>
              </a:rPr>
              <a:t>Międzyrzec Podlaski</a:t>
            </a:r>
          </a:p>
          <a:p>
            <a:r>
              <a:rPr lang="pl-PL" sz="2600" b="1" dirty="0" smtClean="0">
                <a:solidFill>
                  <a:srgbClr val="800000"/>
                </a:solidFill>
              </a:rPr>
              <a:t>Dębica</a:t>
            </a:r>
          </a:p>
          <a:p>
            <a:r>
              <a:rPr lang="pl-PL" sz="2600" b="1" dirty="0" smtClean="0">
                <a:solidFill>
                  <a:srgbClr val="800000"/>
                </a:solidFill>
              </a:rPr>
              <a:t>Wielkie Oczy</a:t>
            </a:r>
          </a:p>
          <a:p>
            <a:r>
              <a:rPr lang="pl-PL" sz="2600" b="1" dirty="0" smtClean="0">
                <a:solidFill>
                  <a:srgbClr val="800000"/>
                </a:solidFill>
              </a:rPr>
              <a:t>Sieniawa</a:t>
            </a:r>
          </a:p>
          <a:p>
            <a:r>
              <a:rPr lang="pl-PL" b="1" dirty="0" smtClean="0">
                <a:solidFill>
                  <a:srgbClr val="008000"/>
                </a:solidFill>
              </a:rPr>
              <a:t>Dolnośląskie  - 1</a:t>
            </a:r>
          </a:p>
          <a:p>
            <a:r>
              <a:rPr lang="pl-PL" sz="2600" b="1" dirty="0" smtClean="0">
                <a:solidFill>
                  <a:srgbClr val="800000"/>
                </a:solidFill>
              </a:rPr>
              <a:t>Bielawa</a:t>
            </a:r>
          </a:p>
          <a:p>
            <a:r>
              <a:rPr lang="pl-PL" b="1" dirty="0" smtClean="0">
                <a:solidFill>
                  <a:srgbClr val="008000"/>
                </a:solidFill>
              </a:rPr>
              <a:t>Małopolskie - 2</a:t>
            </a:r>
          </a:p>
          <a:p>
            <a:r>
              <a:rPr lang="pl-PL" sz="2600" b="1" dirty="0" smtClean="0">
                <a:solidFill>
                  <a:srgbClr val="800000"/>
                </a:solidFill>
              </a:rPr>
              <a:t>Bystra -  Sidzina</a:t>
            </a:r>
          </a:p>
          <a:p>
            <a:r>
              <a:rPr lang="pl-PL" sz="2600" b="1" dirty="0" smtClean="0">
                <a:solidFill>
                  <a:srgbClr val="800000"/>
                </a:solidFill>
              </a:rPr>
              <a:t>Klucze</a:t>
            </a:r>
            <a:endParaRPr lang="pl-PL" sz="26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pl-PL" sz="2900" b="1" dirty="0" smtClean="0">
                <a:solidFill>
                  <a:srgbClr val="008000"/>
                </a:solidFill>
              </a:rPr>
              <a:t>Pomorskie – 11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Pruszcz Gdański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Szemud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Krokowa 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Wicko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Miłoradz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Borzytuchom 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Skarszewy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Czarna Dąbrówka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Parchowo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Stary Dzierzgoń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Nowy Staw</a:t>
            </a:r>
          </a:p>
          <a:p>
            <a:endParaRPr lang="pl-PL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3200" b="1" dirty="0" smtClean="0">
                <a:solidFill>
                  <a:srgbClr val="008000"/>
                </a:solidFill>
              </a:rPr>
              <a:t>    </a:t>
            </a:r>
            <a:r>
              <a:rPr lang="pl-PL" sz="3000" b="1" dirty="0" smtClean="0">
                <a:solidFill>
                  <a:srgbClr val="008000"/>
                </a:solidFill>
              </a:rPr>
              <a:t>Kujawsko – Pomorskie - 6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Lubień Kujawski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Dąbrowa Biskupia 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Dąbrowa Chełmińska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Piotrków Kujawski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Wielgie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Kcynia</a:t>
            </a:r>
          </a:p>
          <a:p>
            <a:pPr>
              <a:buNone/>
            </a:pPr>
            <a:r>
              <a:rPr lang="pl-PL" sz="3000" b="1" dirty="0" smtClean="0">
                <a:solidFill>
                  <a:srgbClr val="008000"/>
                </a:solidFill>
              </a:rPr>
              <a:t>    Łódzkie - 2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Biała Rawska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Opoczno</a:t>
            </a:r>
          </a:p>
          <a:p>
            <a:pPr>
              <a:buNone/>
            </a:pPr>
            <a:r>
              <a:rPr lang="pl-PL" sz="3200" b="1" dirty="0" smtClean="0">
                <a:solidFill>
                  <a:srgbClr val="008000"/>
                </a:solidFill>
              </a:rPr>
              <a:t>    </a:t>
            </a:r>
            <a:r>
              <a:rPr lang="pl-PL" sz="3000" b="1" dirty="0" smtClean="0">
                <a:solidFill>
                  <a:srgbClr val="008000"/>
                </a:solidFill>
              </a:rPr>
              <a:t>Śląskie  - 1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Goczałkowice</a:t>
            </a:r>
          </a:p>
          <a:p>
            <a:endParaRPr lang="pl-PL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8000"/>
                </a:solidFill>
              </a:rPr>
              <a:t>    </a:t>
            </a:r>
            <a:r>
              <a:rPr lang="pl-PL" sz="3000" b="1" dirty="0" smtClean="0">
                <a:solidFill>
                  <a:srgbClr val="008000"/>
                </a:solidFill>
              </a:rPr>
              <a:t>Mazowieckie - 2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Mława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Łaskarzew</a:t>
            </a:r>
          </a:p>
          <a:p>
            <a:pPr>
              <a:buNone/>
            </a:pPr>
            <a:r>
              <a:rPr lang="pl-PL" sz="3000" b="1" dirty="0" smtClean="0">
                <a:solidFill>
                  <a:srgbClr val="008000"/>
                </a:solidFill>
              </a:rPr>
              <a:t>    Warmińsko – Mazurskie - 3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Działdowo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Płośnica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Lidzbark Warmiński</a:t>
            </a:r>
          </a:p>
          <a:p>
            <a:pPr>
              <a:buNone/>
            </a:pPr>
            <a:r>
              <a:rPr lang="pl-PL" sz="3000" b="1" dirty="0" smtClean="0">
                <a:solidFill>
                  <a:srgbClr val="008000"/>
                </a:solidFill>
              </a:rPr>
              <a:t>     Zachodniopomorskie - 4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Świeszyno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Darłowo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Sianów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Trzcińsko - Zdrój</a:t>
            </a:r>
          </a:p>
          <a:p>
            <a:r>
              <a:rPr lang="pl-PL" sz="2900" b="1" dirty="0" smtClean="0">
                <a:solidFill>
                  <a:srgbClr val="008000"/>
                </a:solidFill>
              </a:rPr>
              <a:t>Lubelskie - 2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Strzyżowice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Sosnowica</a:t>
            </a:r>
            <a:endParaRPr lang="pl-PL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>
              <a:solidFill>
                <a:srgbClr val="800000"/>
              </a:solidFill>
            </a:endParaRPr>
          </a:p>
          <a:p>
            <a:endParaRPr lang="pl-PL" b="1" dirty="0">
              <a:solidFill>
                <a:srgbClr val="800000"/>
              </a:solidFill>
            </a:endParaRPr>
          </a:p>
          <a:p>
            <a:r>
              <a:rPr lang="pl-PL" b="1" dirty="0" smtClean="0">
                <a:solidFill>
                  <a:srgbClr val="800000"/>
                </a:solidFill>
              </a:rPr>
              <a:t>2012 –     1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2013 –   23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2014 -     6</a:t>
            </a:r>
          </a:p>
          <a:p>
            <a:r>
              <a:rPr lang="pl-PL" b="1" dirty="0" smtClean="0">
                <a:solidFill>
                  <a:srgbClr val="800000"/>
                </a:solidFill>
              </a:rPr>
              <a:t>2015 -   10</a:t>
            </a:r>
            <a:endParaRPr lang="pl-PL" b="1" dirty="0">
              <a:solidFill>
                <a:srgbClr val="8000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0099"/>
                </a:solidFill>
              </a:rPr>
              <a:t>Propozycje negatywnej opinii przedłożone KRB.</a:t>
            </a:r>
            <a:endParaRPr lang="pl-PL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54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725</TotalTime>
  <Words>915</Words>
  <Application>Microsoft Office PowerPoint</Application>
  <PresentationFormat>Pokaz na ekranie (4:3)</PresentationFormat>
  <Paragraphs>254</Paragraphs>
  <Slides>31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Hol</vt:lpstr>
      <vt:lpstr>Łączenia bibliotek z innymi instytucjami kultury  w świetle wizytacji  w samorządach wnioskujących o połączenia</vt:lpstr>
      <vt:lpstr>Prezentacja programu PowerPoint</vt:lpstr>
      <vt:lpstr>Moje wizytacje.</vt:lpstr>
      <vt:lpstr>Województwa</vt:lpstr>
      <vt:lpstr>Prezentacja programu PowerPoint</vt:lpstr>
      <vt:lpstr>Prezentacja programu PowerPoint</vt:lpstr>
      <vt:lpstr>Prezentacja programu PowerPoint</vt:lpstr>
      <vt:lpstr>Prezentacja programu PowerPoint</vt:lpstr>
      <vt:lpstr>Propozycje negatywnej opinii przedłożone KRB.</vt:lpstr>
      <vt:lpstr>Propozycje pozytywnej opinii przedłożone KRB.</vt:lpstr>
      <vt:lpstr> Odmienna opinia KRB   od propozycji wizytującego.</vt:lpstr>
      <vt:lpstr>Odmienna opinia KRB od propozycji wizytującego.</vt:lpstr>
      <vt:lpstr>Odmienna opinia KRB od propozycji wizytującego. </vt:lpstr>
      <vt:lpstr>Odmienna opinia KRB  w stosunku do propozycji wizytującego.</vt:lpstr>
      <vt:lpstr>   Moje propozycje i opinia KRB     pozytywne . </vt:lpstr>
      <vt:lpstr>Połączenia za zgodą lub na wniosek dyrektorów bibliotek</vt:lpstr>
      <vt:lpstr>Połączenia – skutki pozytywne</vt:lpstr>
      <vt:lpstr>Moje propozycje i opinia KRB     pozytywne - decyzje Ministra pozytywne.</vt:lpstr>
      <vt:lpstr>Zwolnienia dyrektorów bibliotek po otrzymaniu negatywnej decyzji Ministra KiDN lub w wyniku prób obrony biblioteki.</vt:lpstr>
      <vt:lpstr>Podłoże personalne związane z wnioskami o połączenia bibliotek.</vt:lpstr>
      <vt:lpstr>Zła ocena pracy dyrektora biblioteki przez organizatora.</vt:lpstr>
      <vt:lpstr>Nieoficjalny wybór dyrektora.</vt:lpstr>
      <vt:lpstr>Wnioski o połączenia z racjonalnymi argumentami merytorycznymi</vt:lpstr>
      <vt:lpstr>Biblioteki, które uzyskały silne  wsparcie społeczne w gminie w fazie opiniowania wniosku.</vt:lpstr>
      <vt:lpstr>Próba podważenia decyzji negatywnej Ministra KiDN na drodze sądowej.</vt:lpstr>
      <vt:lpstr>Co złego dały połączenia ?</vt:lpstr>
      <vt:lpstr>Co dobrego dały połączenia? ? - na 16 połączonych</vt:lpstr>
      <vt:lpstr>Droga do kulturalnej samorządności. -negatywna</vt:lpstr>
      <vt:lpstr>Pytania otwarte natury ludzkiej:</vt:lpstr>
      <vt:lpstr>Pytania otwarte natury prawnej:</vt:lpstr>
      <vt:lpstr>Demokratyczne konsultacje społeczne  o zamiarze połączenia biblioteki .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178</cp:revision>
  <dcterms:created xsi:type="dcterms:W3CDTF">2015-11-01T18:19:06Z</dcterms:created>
  <dcterms:modified xsi:type="dcterms:W3CDTF">2015-11-08T07:03:57Z</dcterms:modified>
</cp:coreProperties>
</file>